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Barlow Condensed Bold" charset="1" panose="00000806000000000000"/>
      <p:regular r:id="rId12"/>
    </p:embeddedFont>
    <p:embeddedFont>
      <p:font typeface="Barlow Condensed" charset="1" panose="00000506000000000000"/>
      <p:regular r:id="rId13"/>
    </p:embeddedFont>
    <p:embeddedFont>
      <p:font typeface="Open Sans" charset="1" panose="00000000000000000000"/>
      <p:regular r:id="rId14"/>
    </p:embeddedFont>
    <p:embeddedFont>
      <p:font typeface="Arimo Bold" charset="1" panose="020B0704020202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S6Pz8kPo.mp4>
</file>

<file path=ppt/media/VAGTAsD6XY8.mp4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2.sv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png" Type="http://schemas.openxmlformats.org/officeDocument/2006/relationships/image"/><Relationship Id="rId11" Target="../media/image16.png" Type="http://schemas.openxmlformats.org/officeDocument/2006/relationships/image"/><Relationship Id="rId12" Target="../media/image17.png" Type="http://schemas.openxmlformats.org/officeDocument/2006/relationships/image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jpeg" Type="http://schemas.openxmlformats.org/officeDocument/2006/relationships/image"/><Relationship Id="rId7" Target="../media/VAGTAsD6XY8.mp4" Type="http://schemas.openxmlformats.org/officeDocument/2006/relationships/video"/><Relationship Id="rId8" Target="../media/VAGTAsD6XY8.mp4" Type="http://schemas.microsoft.com/office/2007/relationships/media"/><Relationship Id="rId9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8.jpeg" Type="http://schemas.openxmlformats.org/officeDocument/2006/relationships/image"/><Relationship Id="rId5" Target="../media/VAGS6Pz8kPo.mp4" Type="http://schemas.openxmlformats.org/officeDocument/2006/relationships/video"/><Relationship Id="rId6" Target="../media/VAGS6Pz8kPo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53878" y="2309414"/>
            <a:ext cx="6194657" cy="5796776"/>
          </a:xfrm>
          <a:custGeom>
            <a:avLst/>
            <a:gdLst/>
            <a:ahLst/>
            <a:cxnLst/>
            <a:rect r="r" b="b" t="t" l="l"/>
            <a:pathLst>
              <a:path h="5796776" w="6194657">
                <a:moveTo>
                  <a:pt x="0" y="0"/>
                </a:moveTo>
                <a:lnTo>
                  <a:pt x="6194657" y="0"/>
                </a:lnTo>
                <a:lnTo>
                  <a:pt x="6194657" y="5796776"/>
                </a:lnTo>
                <a:lnTo>
                  <a:pt x="0" y="57967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908354" y="389536"/>
            <a:ext cx="2852111" cy="815581"/>
          </a:xfrm>
          <a:custGeom>
            <a:avLst/>
            <a:gdLst/>
            <a:ahLst/>
            <a:cxnLst/>
            <a:rect r="r" b="b" t="t" l="l"/>
            <a:pathLst>
              <a:path h="815581" w="2852111">
                <a:moveTo>
                  <a:pt x="0" y="0"/>
                </a:moveTo>
                <a:lnTo>
                  <a:pt x="2852111" y="0"/>
                </a:lnTo>
                <a:lnTo>
                  <a:pt x="2852111" y="815580"/>
                </a:lnTo>
                <a:lnTo>
                  <a:pt x="0" y="8155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9929" r="-1318" b="-2286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45654" y="389536"/>
            <a:ext cx="2346995" cy="815581"/>
          </a:xfrm>
          <a:custGeom>
            <a:avLst/>
            <a:gdLst/>
            <a:ahLst/>
            <a:cxnLst/>
            <a:rect r="r" b="b" t="t" l="l"/>
            <a:pathLst>
              <a:path h="815581" w="2346995">
                <a:moveTo>
                  <a:pt x="0" y="0"/>
                </a:moveTo>
                <a:lnTo>
                  <a:pt x="2346994" y="0"/>
                </a:lnTo>
                <a:lnTo>
                  <a:pt x="2346994" y="815580"/>
                </a:lnTo>
                <a:lnTo>
                  <a:pt x="0" y="8155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948075" y="2047016"/>
            <a:ext cx="2400460" cy="2252432"/>
          </a:xfrm>
          <a:custGeom>
            <a:avLst/>
            <a:gdLst/>
            <a:ahLst/>
            <a:cxnLst/>
            <a:rect r="r" b="b" t="t" l="l"/>
            <a:pathLst>
              <a:path h="2252432" w="2400460">
                <a:moveTo>
                  <a:pt x="0" y="0"/>
                </a:moveTo>
                <a:lnTo>
                  <a:pt x="2400460" y="0"/>
                </a:lnTo>
                <a:lnTo>
                  <a:pt x="2400460" y="2252432"/>
                </a:lnTo>
                <a:lnTo>
                  <a:pt x="0" y="22524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388657"/>
            <a:ext cx="10597715" cy="264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01"/>
              </a:lnSpc>
            </a:pPr>
            <a:r>
              <a:rPr lang="en-US" sz="7134" b="true">
                <a:solidFill>
                  <a:srgbClr val="1F2020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AI Based System For Real-Time </a:t>
            </a:r>
            <a:r>
              <a:rPr lang="en-US" sz="7134" b="true">
                <a:solidFill>
                  <a:srgbClr val="063B82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Accident Severity Detection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5751592"/>
            <a:ext cx="2709223" cy="2384736"/>
            <a:chOff x="0" y="0"/>
            <a:chExt cx="3612297" cy="31796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2297" cy="2204865"/>
            </a:xfrm>
            <a:custGeom>
              <a:avLst/>
              <a:gdLst/>
              <a:ahLst/>
              <a:cxnLst/>
              <a:rect r="r" b="b" t="t" l="l"/>
              <a:pathLst>
                <a:path h="2204865" w="3612297">
                  <a:moveTo>
                    <a:pt x="0" y="0"/>
                  </a:moveTo>
                  <a:lnTo>
                    <a:pt x="3612297" y="0"/>
                  </a:lnTo>
                  <a:lnTo>
                    <a:pt x="3612297" y="2204865"/>
                  </a:lnTo>
                  <a:lnTo>
                    <a:pt x="0" y="22048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30622" r="0" b="-3321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815772" y="2014365"/>
              <a:ext cx="1980753" cy="11652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739"/>
                </a:lnSpc>
              </a:pPr>
              <a:r>
                <a:rPr lang="en-US" b="true" sz="4837">
                  <a:solidFill>
                    <a:srgbClr val="000000"/>
                  </a:solidFill>
                  <a:latin typeface="Barlow Condensed Bold"/>
                  <a:ea typeface="Barlow Condensed Bold"/>
                  <a:cs typeface="Barlow Condensed Bold"/>
                  <a:sym typeface="Barlow Condensed Bold"/>
                </a:rPr>
                <a:t>VISION</a:t>
              </a: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28700" y="8460178"/>
            <a:ext cx="1183650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3737923" y="8658351"/>
            <a:ext cx="4001884" cy="1266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19"/>
              </a:lnSpc>
            </a:pPr>
            <a:r>
              <a:rPr lang="en-US" sz="3199">
                <a:solidFill>
                  <a:srgbClr val="1F202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Nora Alshahrani</a:t>
            </a:r>
            <a:r>
              <a:rPr lang="en-US" sz="3199">
                <a:solidFill>
                  <a:srgbClr val="1F202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</a:t>
            </a:r>
          </a:p>
          <a:p>
            <a:pPr algn="l">
              <a:lnSpc>
                <a:spcPts val="5119"/>
              </a:lnSpc>
            </a:pPr>
            <a:r>
              <a:rPr lang="en-US" sz="3199">
                <a:solidFill>
                  <a:srgbClr val="1F202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Nada Alotaibi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17519" y="8658353"/>
            <a:ext cx="3252962" cy="1266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19"/>
              </a:lnSpc>
            </a:pPr>
            <a:r>
              <a:rPr lang="en-US" sz="3199">
                <a:solidFill>
                  <a:srgbClr val="1F202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Amal Alqahtani</a:t>
            </a:r>
          </a:p>
          <a:p>
            <a:pPr algn="just">
              <a:lnSpc>
                <a:spcPts val="5119"/>
              </a:lnSpc>
            </a:pPr>
            <a:r>
              <a:rPr lang="en-US" sz="3199">
                <a:solidFill>
                  <a:srgbClr val="1F202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Lana Alasim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21539" y="389536"/>
            <a:ext cx="2852111" cy="705899"/>
          </a:xfrm>
          <a:custGeom>
            <a:avLst/>
            <a:gdLst/>
            <a:ahLst/>
            <a:cxnLst/>
            <a:rect r="r" b="b" t="t" l="l"/>
            <a:pathLst>
              <a:path h="705899" w="2852111">
                <a:moveTo>
                  <a:pt x="0" y="0"/>
                </a:moveTo>
                <a:lnTo>
                  <a:pt x="2852111" y="0"/>
                </a:lnTo>
                <a:lnTo>
                  <a:pt x="2852111" y="705898"/>
                </a:lnTo>
                <a:lnTo>
                  <a:pt x="0" y="705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18" r="-1318" b="-2642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192" y="389536"/>
            <a:ext cx="2346995" cy="815581"/>
          </a:xfrm>
          <a:custGeom>
            <a:avLst/>
            <a:gdLst/>
            <a:ahLst/>
            <a:cxnLst/>
            <a:rect r="r" b="b" t="t" l="l"/>
            <a:pathLst>
              <a:path h="815581" w="2346995">
                <a:moveTo>
                  <a:pt x="0" y="0"/>
                </a:moveTo>
                <a:lnTo>
                  <a:pt x="2346995" y="0"/>
                </a:lnTo>
                <a:lnTo>
                  <a:pt x="2346995" y="815580"/>
                </a:lnTo>
                <a:lnTo>
                  <a:pt x="0" y="8155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370072" y="1693466"/>
            <a:ext cx="5521835" cy="7309095"/>
          </a:xfrm>
          <a:custGeom>
            <a:avLst/>
            <a:gdLst/>
            <a:ahLst/>
            <a:cxnLst/>
            <a:rect r="r" b="b" t="t" l="l"/>
            <a:pathLst>
              <a:path h="7309095" w="5521835">
                <a:moveTo>
                  <a:pt x="0" y="0"/>
                </a:moveTo>
                <a:lnTo>
                  <a:pt x="5521835" y="0"/>
                </a:lnTo>
                <a:lnTo>
                  <a:pt x="5521835" y="7309095"/>
                </a:lnTo>
                <a:lnTo>
                  <a:pt x="0" y="73090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2701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76013" y="3267271"/>
            <a:ext cx="10213609" cy="1086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27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Delays in detecting and responding to traffic accidents slow emergency response times and increase the risk.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85538" y="4842709"/>
            <a:ext cx="11266989" cy="92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b="true" sz="6500">
                <a:solidFill>
                  <a:srgbClr val="063B82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SOLUTION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6013" y="6113980"/>
            <a:ext cx="11266989" cy="3334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27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Develop a real-time traffic accident detection system using street cameras and AI technology. The system will employ YOLOv8 to automatically detect and classify accidents into three severity levels: mild, moderate, and severe. Additionally, it will identify damaged vehicles and fallen individuals for comprehensive incident reporting.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6013" y="1994096"/>
            <a:ext cx="11266989" cy="92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b="true" sz="6500">
                <a:solidFill>
                  <a:srgbClr val="063B82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PROBLEM STATEMENT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092819"/>
            <a:ext cx="3932349" cy="939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45"/>
              </a:lnSpc>
            </a:pPr>
            <a:r>
              <a:rPr lang="en-US" b="true" sz="6495">
                <a:solidFill>
                  <a:srgbClr val="063B82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VISION 2030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4908354" y="389536"/>
            <a:ext cx="2852111" cy="815581"/>
          </a:xfrm>
          <a:custGeom>
            <a:avLst/>
            <a:gdLst/>
            <a:ahLst/>
            <a:cxnLst/>
            <a:rect r="r" b="b" t="t" l="l"/>
            <a:pathLst>
              <a:path h="815581" w="2852111">
                <a:moveTo>
                  <a:pt x="0" y="0"/>
                </a:moveTo>
                <a:lnTo>
                  <a:pt x="2852111" y="0"/>
                </a:lnTo>
                <a:lnTo>
                  <a:pt x="2852111" y="815580"/>
                </a:lnTo>
                <a:lnTo>
                  <a:pt x="0" y="8155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929" r="-1318" b="-2286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26192" y="389536"/>
            <a:ext cx="2346995" cy="815581"/>
          </a:xfrm>
          <a:custGeom>
            <a:avLst/>
            <a:gdLst/>
            <a:ahLst/>
            <a:cxnLst/>
            <a:rect r="r" b="b" t="t" l="l"/>
            <a:pathLst>
              <a:path h="815581" w="2346995">
                <a:moveTo>
                  <a:pt x="0" y="0"/>
                </a:moveTo>
                <a:lnTo>
                  <a:pt x="2346995" y="0"/>
                </a:lnTo>
                <a:lnTo>
                  <a:pt x="2346995" y="815580"/>
                </a:lnTo>
                <a:lnTo>
                  <a:pt x="0" y="8155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529743"/>
            <a:ext cx="6171652" cy="2538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69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Traffic Safety Improvement</a:t>
            </a:r>
          </a:p>
          <a:p>
            <a:pPr algn="l" marL="604519" indent="-302260" lvl="1">
              <a:lnSpc>
                <a:spcPts val="69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Advanced Technologies</a:t>
            </a:r>
          </a:p>
          <a:p>
            <a:pPr algn="l" marL="604519" indent="-302260" lvl="1">
              <a:lnSpc>
                <a:spcPts val="69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Economic Growth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7953445" y="1777140"/>
            <a:ext cx="9599089" cy="5918623"/>
          </a:xfrm>
          <a:custGeom>
            <a:avLst/>
            <a:gdLst/>
            <a:ahLst/>
            <a:cxnLst/>
            <a:rect r="r" b="b" t="t" l="l"/>
            <a:pathLst>
              <a:path h="5918623" w="9599089">
                <a:moveTo>
                  <a:pt x="0" y="0"/>
                </a:moveTo>
                <a:lnTo>
                  <a:pt x="9599089" y="0"/>
                </a:lnTo>
                <a:lnTo>
                  <a:pt x="9599089" y="5918624"/>
                </a:lnTo>
                <a:lnTo>
                  <a:pt x="0" y="59186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106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039188"/>
            <a:ext cx="15545218" cy="1345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rtl="true">
              <a:lnSpc>
                <a:spcPts val="5515"/>
              </a:lnSpc>
            </a:pPr>
            <a:r>
              <a:rPr lang="ar-EG" b="true" sz="27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  <a:rtl val="true"/>
              </a:rPr>
              <a:t>"نحن نعيش في عصر الثورة الصناعية الرابعة، وهي ثورة تعتمد على التكنولوجيا والبيانات، وإذا لم نواكب هذه الثورة، سنتأخر كثيرًا عن العالم"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4453265" y="2045194"/>
            <a:ext cx="2120652" cy="1421500"/>
          </a:xfrm>
          <a:custGeom>
            <a:avLst/>
            <a:gdLst/>
            <a:ahLst/>
            <a:cxnLst/>
            <a:rect r="r" b="b" t="t" l="l"/>
            <a:pathLst>
              <a:path h="1421500" w="2120652">
                <a:moveTo>
                  <a:pt x="0" y="0"/>
                </a:moveTo>
                <a:lnTo>
                  <a:pt x="2120653" y="0"/>
                </a:lnTo>
                <a:lnTo>
                  <a:pt x="2120653" y="1421500"/>
                </a:lnTo>
                <a:lnTo>
                  <a:pt x="0" y="14215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08354" y="389536"/>
            <a:ext cx="2852111" cy="815581"/>
          </a:xfrm>
          <a:custGeom>
            <a:avLst/>
            <a:gdLst/>
            <a:ahLst/>
            <a:cxnLst/>
            <a:rect r="r" b="b" t="t" l="l"/>
            <a:pathLst>
              <a:path h="815581" w="2852111">
                <a:moveTo>
                  <a:pt x="0" y="0"/>
                </a:moveTo>
                <a:lnTo>
                  <a:pt x="2852111" y="0"/>
                </a:lnTo>
                <a:lnTo>
                  <a:pt x="2852111" y="815580"/>
                </a:lnTo>
                <a:lnTo>
                  <a:pt x="0" y="8155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929" r="-1318" b="-2286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192" y="389536"/>
            <a:ext cx="2346995" cy="815581"/>
          </a:xfrm>
          <a:custGeom>
            <a:avLst/>
            <a:gdLst/>
            <a:ahLst/>
            <a:cxnLst/>
            <a:rect r="r" b="b" t="t" l="l"/>
            <a:pathLst>
              <a:path h="815581" w="2346995">
                <a:moveTo>
                  <a:pt x="0" y="0"/>
                </a:moveTo>
                <a:lnTo>
                  <a:pt x="2346995" y="0"/>
                </a:lnTo>
                <a:lnTo>
                  <a:pt x="2346995" y="815580"/>
                </a:lnTo>
                <a:lnTo>
                  <a:pt x="0" y="8155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50193" y="2021685"/>
            <a:ext cx="12748988" cy="7683849"/>
          </a:xfrm>
          <a:custGeom>
            <a:avLst/>
            <a:gdLst/>
            <a:ahLst/>
            <a:cxnLst/>
            <a:rect r="r" b="b" t="t" l="l"/>
            <a:pathLst>
              <a:path h="7683849" w="12748988">
                <a:moveTo>
                  <a:pt x="0" y="0"/>
                </a:moveTo>
                <a:lnTo>
                  <a:pt x="12748988" y="0"/>
                </a:lnTo>
                <a:lnTo>
                  <a:pt x="12748988" y="7683850"/>
                </a:lnTo>
                <a:lnTo>
                  <a:pt x="0" y="76838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22396" y="864001"/>
            <a:ext cx="7043208" cy="92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063B82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SOLUTION ARCHITECT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08354" y="389536"/>
            <a:ext cx="2852111" cy="815581"/>
          </a:xfrm>
          <a:custGeom>
            <a:avLst/>
            <a:gdLst/>
            <a:ahLst/>
            <a:cxnLst/>
            <a:rect r="r" b="b" t="t" l="l"/>
            <a:pathLst>
              <a:path h="815581" w="2852111">
                <a:moveTo>
                  <a:pt x="0" y="0"/>
                </a:moveTo>
                <a:lnTo>
                  <a:pt x="2852111" y="0"/>
                </a:lnTo>
                <a:lnTo>
                  <a:pt x="2852111" y="815580"/>
                </a:lnTo>
                <a:lnTo>
                  <a:pt x="0" y="8155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929" r="-1318" b="-2286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192" y="389536"/>
            <a:ext cx="2346995" cy="815581"/>
          </a:xfrm>
          <a:custGeom>
            <a:avLst/>
            <a:gdLst/>
            <a:ahLst/>
            <a:cxnLst/>
            <a:rect r="r" b="b" t="t" l="l"/>
            <a:pathLst>
              <a:path h="815581" w="2346995">
                <a:moveTo>
                  <a:pt x="0" y="0"/>
                </a:moveTo>
                <a:lnTo>
                  <a:pt x="2346995" y="0"/>
                </a:lnTo>
                <a:lnTo>
                  <a:pt x="2346995" y="815580"/>
                </a:lnTo>
                <a:lnTo>
                  <a:pt x="0" y="8155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792833" y="6160745"/>
            <a:ext cx="3672641" cy="2602054"/>
          </a:xfrm>
          <a:custGeom>
            <a:avLst/>
            <a:gdLst/>
            <a:ahLst/>
            <a:cxnLst/>
            <a:rect r="r" b="b" t="t" l="l"/>
            <a:pathLst>
              <a:path h="2602054" w="3672641">
                <a:moveTo>
                  <a:pt x="0" y="0"/>
                </a:moveTo>
                <a:lnTo>
                  <a:pt x="3672641" y="0"/>
                </a:lnTo>
                <a:lnTo>
                  <a:pt x="3672641" y="2602054"/>
                </a:lnTo>
                <a:lnTo>
                  <a:pt x="0" y="26020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934164" y="6261709"/>
            <a:ext cx="4183227" cy="2400126"/>
          </a:xfrm>
          <a:custGeom>
            <a:avLst/>
            <a:gdLst/>
            <a:ahLst/>
            <a:cxnLst/>
            <a:rect r="r" b="b" t="t" l="l"/>
            <a:pathLst>
              <a:path h="2400126" w="4183227">
                <a:moveTo>
                  <a:pt x="0" y="0"/>
                </a:moveTo>
                <a:lnTo>
                  <a:pt x="4183226" y="0"/>
                </a:lnTo>
                <a:lnTo>
                  <a:pt x="4183226" y="2400126"/>
                </a:lnTo>
                <a:lnTo>
                  <a:pt x="0" y="24001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pic>
        <p:nvPicPr>
          <p:cNvPr name="Picture 6" id="6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3205" t="3402" r="3937" b="4434"/>
          <a:stretch>
            <a:fillRect/>
          </a:stretch>
        </p:blipFill>
        <p:spPr>
          <a:xfrm flipH="false" flipV="false" rot="0">
            <a:off x="11883388" y="2636432"/>
            <a:ext cx="5194366" cy="2899974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0">
            <a:off x="1974366" y="5987580"/>
            <a:ext cx="1574365" cy="591165"/>
          </a:xfrm>
          <a:custGeom>
            <a:avLst/>
            <a:gdLst/>
            <a:ahLst/>
            <a:cxnLst/>
            <a:rect r="r" b="b" t="t" l="l"/>
            <a:pathLst>
              <a:path h="591165" w="1574365">
                <a:moveTo>
                  <a:pt x="0" y="0"/>
                </a:moveTo>
                <a:lnTo>
                  <a:pt x="1574365" y="0"/>
                </a:lnTo>
                <a:lnTo>
                  <a:pt x="1574365" y="591164"/>
                </a:lnTo>
                <a:lnTo>
                  <a:pt x="0" y="5911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964086" y="6897161"/>
            <a:ext cx="1818202" cy="475005"/>
          </a:xfrm>
          <a:custGeom>
            <a:avLst/>
            <a:gdLst/>
            <a:ahLst/>
            <a:cxnLst/>
            <a:rect r="r" b="b" t="t" l="l"/>
            <a:pathLst>
              <a:path h="475005" w="1818202">
                <a:moveTo>
                  <a:pt x="0" y="0"/>
                </a:moveTo>
                <a:lnTo>
                  <a:pt x="1818202" y="0"/>
                </a:lnTo>
                <a:lnTo>
                  <a:pt x="1818202" y="475006"/>
                </a:lnTo>
                <a:lnTo>
                  <a:pt x="0" y="47500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060978" y="7832044"/>
            <a:ext cx="1498034" cy="528076"/>
          </a:xfrm>
          <a:custGeom>
            <a:avLst/>
            <a:gdLst/>
            <a:ahLst/>
            <a:cxnLst/>
            <a:rect r="r" b="b" t="t" l="l"/>
            <a:pathLst>
              <a:path h="528076" w="1498034">
                <a:moveTo>
                  <a:pt x="0" y="0"/>
                </a:moveTo>
                <a:lnTo>
                  <a:pt x="1498034" y="0"/>
                </a:lnTo>
                <a:lnTo>
                  <a:pt x="1498034" y="528076"/>
                </a:lnTo>
                <a:lnTo>
                  <a:pt x="0" y="52807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-11836" r="-3252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140838" y="6188459"/>
            <a:ext cx="488238" cy="256935"/>
          </a:xfrm>
          <a:custGeom>
            <a:avLst/>
            <a:gdLst/>
            <a:ahLst/>
            <a:cxnLst/>
            <a:rect r="r" b="b" t="t" l="l"/>
            <a:pathLst>
              <a:path h="256935" w="488238">
                <a:moveTo>
                  <a:pt x="0" y="0"/>
                </a:moveTo>
                <a:lnTo>
                  <a:pt x="488238" y="0"/>
                </a:lnTo>
                <a:lnTo>
                  <a:pt x="488238" y="256935"/>
                </a:lnTo>
                <a:lnTo>
                  <a:pt x="0" y="25693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369254" y="6013922"/>
            <a:ext cx="842357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                (      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9254" y="7849938"/>
            <a:ext cx="10157546" cy="489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7373" indent="-308687" lvl="1">
              <a:lnSpc>
                <a:spcPts val="4003"/>
              </a:lnSpc>
              <a:buFont typeface="Arial"/>
              <a:buChar char="•"/>
            </a:pPr>
            <a:r>
              <a:rPr lang="en-US" sz="285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                (      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26192" y="1979334"/>
            <a:ext cx="7774746" cy="92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b="true" sz="6500">
                <a:solidFill>
                  <a:srgbClr val="063B82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EXISTING SOLUTIONS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69254" y="6912119"/>
            <a:ext cx="5466968" cy="489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7373" indent="-308687" lvl="1">
              <a:lnSpc>
                <a:spcPts val="4003"/>
              </a:lnSpc>
              <a:buFont typeface="Arial"/>
              <a:buChar char="•"/>
            </a:pPr>
            <a:r>
              <a:rPr lang="en-US" sz="285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                (      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69254" y="3132292"/>
            <a:ext cx="9247101" cy="246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These systems offer real-time accident detection using AI to assess severity and automatically send reports to fleet managers or authorities. This enhances road safety by enabling quick responses and accurate incident management.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4169446" y="7085802"/>
            <a:ext cx="488238" cy="256935"/>
          </a:xfrm>
          <a:custGeom>
            <a:avLst/>
            <a:gdLst/>
            <a:ahLst/>
            <a:cxnLst/>
            <a:rect r="r" b="b" t="t" l="l"/>
            <a:pathLst>
              <a:path h="256935" w="488238">
                <a:moveTo>
                  <a:pt x="0" y="0"/>
                </a:moveTo>
                <a:lnTo>
                  <a:pt x="488238" y="0"/>
                </a:lnTo>
                <a:lnTo>
                  <a:pt x="488238" y="256935"/>
                </a:lnTo>
                <a:lnTo>
                  <a:pt x="0" y="25693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4178971" y="8039637"/>
            <a:ext cx="488238" cy="256935"/>
          </a:xfrm>
          <a:custGeom>
            <a:avLst/>
            <a:gdLst/>
            <a:ahLst/>
            <a:cxnLst/>
            <a:rect r="r" b="b" t="t" l="l"/>
            <a:pathLst>
              <a:path h="256935" w="488238">
                <a:moveTo>
                  <a:pt x="0" y="0"/>
                </a:moveTo>
                <a:lnTo>
                  <a:pt x="488238" y="0"/>
                </a:lnTo>
                <a:lnTo>
                  <a:pt x="488238" y="256935"/>
                </a:lnTo>
                <a:lnTo>
                  <a:pt x="0" y="25693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7727" y="389536"/>
            <a:ext cx="2852111" cy="815581"/>
          </a:xfrm>
          <a:custGeom>
            <a:avLst/>
            <a:gdLst/>
            <a:ahLst/>
            <a:cxnLst/>
            <a:rect r="r" b="b" t="t" l="l"/>
            <a:pathLst>
              <a:path h="815581" w="2852111">
                <a:moveTo>
                  <a:pt x="0" y="0"/>
                </a:moveTo>
                <a:lnTo>
                  <a:pt x="2852111" y="0"/>
                </a:lnTo>
                <a:lnTo>
                  <a:pt x="2852111" y="815580"/>
                </a:lnTo>
                <a:lnTo>
                  <a:pt x="0" y="8155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929" r="-1318" b="-2286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15564" y="389536"/>
            <a:ext cx="2346995" cy="815581"/>
          </a:xfrm>
          <a:custGeom>
            <a:avLst/>
            <a:gdLst/>
            <a:ahLst/>
            <a:cxnLst/>
            <a:rect r="r" b="b" t="t" l="l"/>
            <a:pathLst>
              <a:path h="815581" w="2346995">
                <a:moveTo>
                  <a:pt x="0" y="0"/>
                </a:moveTo>
                <a:lnTo>
                  <a:pt x="2346995" y="0"/>
                </a:lnTo>
                <a:lnTo>
                  <a:pt x="2346995" y="815580"/>
                </a:lnTo>
                <a:lnTo>
                  <a:pt x="0" y="8155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16873" t="7473" r="17876" b="0"/>
          <a:stretch>
            <a:fillRect/>
          </a:stretch>
        </p:blipFill>
        <p:spPr>
          <a:xfrm flipH="false" flipV="false" rot="0">
            <a:off x="4018331" y="1028700"/>
            <a:ext cx="9840019" cy="8720868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771004" y="1710441"/>
            <a:ext cx="1836115" cy="92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b="true" sz="6500">
                <a:solidFill>
                  <a:srgbClr val="063B82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DEMO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DAGS_z3QVz4</dc:identifier>
  <dcterms:modified xsi:type="dcterms:W3CDTF">2011-08-01T06:04:30Z</dcterms:modified>
  <cp:revision>1</cp:revision>
  <dc:title>Copy of AI Based System For Real-Time Accident Severity Detection</dc:title>
</cp:coreProperties>
</file>

<file path=docProps/thumbnail.jpeg>
</file>